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1"/>
  </p:sldMasterIdLst>
  <p:notesMasterIdLst>
    <p:notesMasterId r:id="rId15"/>
  </p:notesMasterIdLst>
  <p:sldIdLst>
    <p:sldId id="262" r:id="rId2"/>
    <p:sldId id="358" r:id="rId3"/>
    <p:sldId id="360" r:id="rId4"/>
    <p:sldId id="361" r:id="rId5"/>
    <p:sldId id="362" r:id="rId6"/>
    <p:sldId id="364" r:id="rId7"/>
    <p:sldId id="363" r:id="rId8"/>
    <p:sldId id="378" r:id="rId9"/>
    <p:sldId id="379" r:id="rId10"/>
    <p:sldId id="380" r:id="rId11"/>
    <p:sldId id="381" r:id="rId12"/>
    <p:sldId id="377" r:id="rId13"/>
    <p:sldId id="265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/>
    <p:restoredTop sz="9471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DF8A8-D58A-47B7-A825-65C26E714D5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226DF9D-F000-487D-8654-89C4B3183E48}">
      <dgm:prSet phldrT="[Metin]" custT="1"/>
      <dgm:spPr/>
      <dgm:t>
        <a:bodyPr/>
        <a:lstStyle/>
        <a:p>
          <a:pPr algn="l"/>
          <a:r>
            <a: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KDV İstisnası*</a:t>
          </a:r>
        </a:p>
      </dgm:t>
    </dgm:pt>
    <dgm:pt modelId="{D1E52F96-70CB-4368-907B-D83100A6C007}" type="parTrans" cxnId="{19F44A4F-606B-4A4C-B61C-B824FEF54D81}">
      <dgm:prSet/>
      <dgm:spPr/>
      <dgm:t>
        <a:bodyPr/>
        <a:lstStyle/>
        <a:p>
          <a:endParaRPr lang="tr-TR" sz="2000"/>
        </a:p>
      </dgm:t>
    </dgm:pt>
    <dgm:pt modelId="{D5CD72CF-7E59-42BF-847D-2EF22ADA7283}" type="sibTrans" cxnId="{19F44A4F-606B-4A4C-B61C-B824FEF54D81}">
      <dgm:prSet/>
      <dgm:spPr/>
      <dgm:t>
        <a:bodyPr/>
        <a:lstStyle/>
        <a:p>
          <a:endParaRPr lang="tr-TR" sz="2000"/>
        </a:p>
      </dgm:t>
    </dgm:pt>
    <dgm:pt modelId="{1E1E23EB-0552-4619-B86A-6C0871BE0136}">
      <dgm:prSet phldrT="[Metin]" custT="1"/>
      <dgm:spPr/>
      <dgm:t>
        <a:bodyPr/>
        <a:lstStyle/>
        <a:p>
          <a:r>
            <a:rPr lang="tr-TR" sz="2000" dirty="0">
              <a:cs typeface="Arial" charset="0"/>
            </a:rPr>
            <a:t>Yatırım Teşvik Belgesi kapsamında yurt içinden veya yurt dışından temin edilecek yatırım malı makine ve teçhizat için katma değer vergisinin ödenmemesi şeklinde uygulanır.</a:t>
          </a:r>
          <a:endParaRPr lang="tr-TR" sz="2000" dirty="0"/>
        </a:p>
      </dgm:t>
    </dgm:pt>
    <dgm:pt modelId="{98DCCF91-19AD-4DE7-8594-EB23F32AAC20}" type="parTrans" cxnId="{9D1FE5E0-A6C1-4377-B502-03C2212AC881}">
      <dgm:prSet/>
      <dgm:spPr/>
      <dgm:t>
        <a:bodyPr/>
        <a:lstStyle/>
        <a:p>
          <a:endParaRPr lang="tr-TR" sz="2000"/>
        </a:p>
      </dgm:t>
    </dgm:pt>
    <dgm:pt modelId="{14ED409D-7B40-4DE5-852E-2E22B516E153}" type="sibTrans" cxnId="{9D1FE5E0-A6C1-4377-B502-03C2212AC881}">
      <dgm:prSet/>
      <dgm:spPr/>
      <dgm:t>
        <a:bodyPr/>
        <a:lstStyle/>
        <a:p>
          <a:endParaRPr lang="tr-TR" sz="2000"/>
        </a:p>
      </dgm:t>
    </dgm:pt>
    <dgm:pt modelId="{2F73A4B4-8EAE-43EC-BBB4-A23AD35D45A9}" type="pres">
      <dgm:prSet presAssocID="{A89DF8A8-D58A-47B7-A825-65C26E714D52}" presName="Name0" presStyleCnt="0">
        <dgm:presLayoutVars>
          <dgm:dir/>
          <dgm:animLvl val="lvl"/>
          <dgm:resizeHandles val="exact"/>
        </dgm:presLayoutVars>
      </dgm:prSet>
      <dgm:spPr/>
    </dgm:pt>
    <dgm:pt modelId="{5C0206B4-78DE-44BA-9303-006D910E24E2}" type="pres">
      <dgm:prSet presAssocID="{1226DF9D-F000-487D-8654-89C4B3183E48}" presName="linNode" presStyleCnt="0"/>
      <dgm:spPr/>
    </dgm:pt>
    <dgm:pt modelId="{4B3FED1A-5D8E-4816-B24E-45FE80F93B16}" type="pres">
      <dgm:prSet presAssocID="{1226DF9D-F000-487D-8654-89C4B3183E48}" presName="parentText" presStyleLbl="node1" presStyleIdx="0" presStyleCnt="1" custScaleX="100000" custScaleY="82645">
        <dgm:presLayoutVars>
          <dgm:chMax val="1"/>
          <dgm:bulletEnabled val="1"/>
        </dgm:presLayoutVars>
      </dgm:prSet>
      <dgm:spPr/>
    </dgm:pt>
    <dgm:pt modelId="{51CCDB6A-2B61-4D47-8278-E14502415D93}" type="pres">
      <dgm:prSet presAssocID="{1226DF9D-F000-487D-8654-89C4B3183E48}" presName="descendantText" presStyleLbl="alignAccFollowNode1" presStyleIdx="0" presStyleCnt="1" custLinFactNeighborX="-2271">
        <dgm:presLayoutVars>
          <dgm:bulletEnabled val="1"/>
        </dgm:presLayoutVars>
      </dgm:prSet>
      <dgm:spPr/>
    </dgm:pt>
  </dgm:ptLst>
  <dgm:cxnLst>
    <dgm:cxn modelId="{49D22C6A-C551-4645-B9B7-6009D4BBB978}" type="presOf" srcId="{1E1E23EB-0552-4619-B86A-6C0871BE0136}" destId="{51CCDB6A-2B61-4D47-8278-E14502415D93}" srcOrd="0" destOrd="0" presId="urn:microsoft.com/office/officeart/2005/8/layout/vList5"/>
    <dgm:cxn modelId="{19F44A4F-606B-4A4C-B61C-B824FEF54D81}" srcId="{A89DF8A8-D58A-47B7-A825-65C26E714D52}" destId="{1226DF9D-F000-487D-8654-89C4B3183E48}" srcOrd="0" destOrd="0" parTransId="{D1E52F96-70CB-4368-907B-D83100A6C007}" sibTransId="{D5CD72CF-7E59-42BF-847D-2EF22ADA7283}"/>
    <dgm:cxn modelId="{60D54F70-BD37-48D8-83FB-80CD5DF26E4E}" type="presOf" srcId="{A89DF8A8-D58A-47B7-A825-65C26E714D52}" destId="{2F73A4B4-8EAE-43EC-BBB4-A23AD35D45A9}" srcOrd="0" destOrd="0" presId="urn:microsoft.com/office/officeart/2005/8/layout/vList5"/>
    <dgm:cxn modelId="{DBE5E9D3-7A2B-40C8-98E6-E489255A59C1}" type="presOf" srcId="{1226DF9D-F000-487D-8654-89C4B3183E48}" destId="{4B3FED1A-5D8E-4816-B24E-45FE80F93B16}" srcOrd="0" destOrd="0" presId="urn:microsoft.com/office/officeart/2005/8/layout/vList5"/>
    <dgm:cxn modelId="{9D1FE5E0-A6C1-4377-B502-03C2212AC881}" srcId="{1226DF9D-F000-487D-8654-89C4B3183E48}" destId="{1E1E23EB-0552-4619-B86A-6C0871BE0136}" srcOrd="0" destOrd="0" parTransId="{98DCCF91-19AD-4DE7-8594-EB23F32AAC20}" sibTransId="{14ED409D-7B40-4DE5-852E-2E22B516E153}"/>
    <dgm:cxn modelId="{CA3C85FA-4D01-4847-BF8A-29849FE6B677}" type="presParOf" srcId="{2F73A4B4-8EAE-43EC-BBB4-A23AD35D45A9}" destId="{5C0206B4-78DE-44BA-9303-006D910E24E2}" srcOrd="0" destOrd="0" presId="urn:microsoft.com/office/officeart/2005/8/layout/vList5"/>
    <dgm:cxn modelId="{E33748E1-8C4D-490A-8FF6-D5E0A7ADBB7A}" type="presParOf" srcId="{5C0206B4-78DE-44BA-9303-006D910E24E2}" destId="{4B3FED1A-5D8E-4816-B24E-45FE80F93B16}" srcOrd="0" destOrd="0" presId="urn:microsoft.com/office/officeart/2005/8/layout/vList5"/>
    <dgm:cxn modelId="{DA6E3748-E008-4FF8-A835-FEC23248D394}" type="presParOf" srcId="{5C0206B4-78DE-44BA-9303-006D910E24E2}" destId="{51CCDB6A-2B61-4D47-8278-E14502415D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DF8A8-D58A-47B7-A825-65C26E714D5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D3F40D3B-71F9-4B48-AD7A-B87321D40920}">
      <dgm:prSet phldrT="[Metin]" custT="1"/>
      <dgm:spPr/>
      <dgm:t>
        <a:bodyPr/>
        <a:lstStyle/>
        <a:p>
          <a:pPr algn="l"/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Gümrük Vergisi Muafiyeti</a:t>
          </a:r>
        </a:p>
      </dgm:t>
    </dgm:pt>
    <dgm:pt modelId="{768D11B1-115D-475A-9C3A-A349BB9426E3}" type="parTrans" cxnId="{7C70DF38-6558-4CE7-8345-FB2DA1BA9797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06738B-C9B5-42EE-BBDE-0D71A4ACF609}" type="sibTrans" cxnId="{7C70DF38-6558-4CE7-8345-FB2DA1BA9797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EFDFAB-8A56-4C88-9803-AE7D2BEBFE1A}">
      <dgm:prSet phldrT="[Metin]"/>
      <dgm:spPr/>
      <dgm:t>
        <a:bodyPr/>
        <a:lstStyle/>
        <a:p>
          <a:pPr algn="just"/>
          <a:r>
            <a: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Teşvik Belgesi kapsamında yurt dışından temin edilecek yatırım malı makine ve teçhizat için gümrük vergisinin ödenmemesi şeklinde uygulanır. </a:t>
          </a:r>
        </a:p>
      </dgm:t>
    </dgm:pt>
    <dgm:pt modelId="{280BBACF-9448-4A72-B0CE-C0CD1B94F71C}" type="parTrans" cxnId="{6A0BD105-4CF4-4349-A259-D2256A7F47CB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ED99349-B05A-4CDA-A63A-414ED319EDF3}" type="sibTrans" cxnId="{6A0BD105-4CF4-4349-A259-D2256A7F47CB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68D5CA-9F3D-43C3-9A51-10E44FC26411}">
      <dgm:prSet phldrT="[Metin]"/>
      <dgm:spPr/>
      <dgm:t>
        <a:bodyPr/>
        <a:lstStyle/>
        <a:p>
          <a:pPr algn="just"/>
          <a:r>
            <a:rPr lang="tr-TR" alt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Yedek parçalar, otobüs, çekici, treyler, mobilya, motorbot, kamyon, </a:t>
          </a:r>
          <a:r>
            <a:rPr lang="tr-TR" altLang="tr-TR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transmikser</a:t>
          </a:r>
          <a:r>
            <a:rPr lang="tr-TR" alt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beton santrali, </a:t>
          </a:r>
          <a:r>
            <a:rPr lang="tr-TR" altLang="tr-TR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forklift</a:t>
          </a:r>
          <a:r>
            <a:rPr lang="tr-TR" alt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ve beton pompası ithal edilmesi hâlinde yürürlükteki İthalat Rejimi Kararında öngörülen oranlarda gümrük vergisi tahsil edilir.</a:t>
          </a:r>
          <a:endParaRPr lang="tr-TR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BB7D1C3-8E9C-4354-8D63-D62198B63275}" type="parTrans" cxnId="{8703CD08-5876-46CC-90DC-488DDDDF4DE5}">
      <dgm:prSet/>
      <dgm:spPr/>
      <dgm:t>
        <a:bodyPr/>
        <a:lstStyle/>
        <a:p>
          <a:endParaRPr lang="tr-TR"/>
        </a:p>
      </dgm:t>
    </dgm:pt>
    <dgm:pt modelId="{94687919-F71B-4AFE-B89B-06A4D805186A}" type="sibTrans" cxnId="{8703CD08-5876-46CC-90DC-488DDDDF4DE5}">
      <dgm:prSet/>
      <dgm:spPr/>
      <dgm:t>
        <a:bodyPr/>
        <a:lstStyle/>
        <a:p>
          <a:endParaRPr lang="tr-TR"/>
        </a:p>
      </dgm:t>
    </dgm:pt>
    <dgm:pt modelId="{2F73A4B4-8EAE-43EC-BBB4-A23AD35D45A9}" type="pres">
      <dgm:prSet presAssocID="{A89DF8A8-D58A-47B7-A825-65C26E714D52}" presName="Name0" presStyleCnt="0">
        <dgm:presLayoutVars>
          <dgm:dir/>
          <dgm:animLvl val="lvl"/>
          <dgm:resizeHandles val="exact"/>
        </dgm:presLayoutVars>
      </dgm:prSet>
      <dgm:spPr/>
    </dgm:pt>
    <dgm:pt modelId="{89DB8B48-FCCA-4EC0-A6DC-E7B397982E09}" type="pres">
      <dgm:prSet presAssocID="{D3F40D3B-71F9-4B48-AD7A-B87321D40920}" presName="linNode" presStyleCnt="0"/>
      <dgm:spPr/>
    </dgm:pt>
    <dgm:pt modelId="{8EA40717-BF77-429D-9F57-4E26A7D014FC}" type="pres">
      <dgm:prSet presAssocID="{D3F40D3B-71F9-4B48-AD7A-B87321D40920}" presName="parentText" presStyleLbl="node1" presStyleIdx="0" presStyleCnt="1" custScaleX="100000" custScaleY="82645">
        <dgm:presLayoutVars>
          <dgm:chMax val="1"/>
          <dgm:bulletEnabled val="1"/>
        </dgm:presLayoutVars>
      </dgm:prSet>
      <dgm:spPr/>
    </dgm:pt>
    <dgm:pt modelId="{88C298D1-BA22-48CB-9EBE-50F106D9C840}" type="pres">
      <dgm:prSet presAssocID="{D3F40D3B-71F9-4B48-AD7A-B87321D40920}" presName="descendantText" presStyleLbl="alignAccFollowNode1" presStyleIdx="0" presStyleCnt="1" custLinFactNeighborX="-2271">
        <dgm:presLayoutVars>
          <dgm:bulletEnabled val="1"/>
        </dgm:presLayoutVars>
      </dgm:prSet>
      <dgm:spPr/>
    </dgm:pt>
  </dgm:ptLst>
  <dgm:cxnLst>
    <dgm:cxn modelId="{6A0BD105-4CF4-4349-A259-D2256A7F47CB}" srcId="{D3F40D3B-71F9-4B48-AD7A-B87321D40920}" destId="{5DEFDFAB-8A56-4C88-9803-AE7D2BEBFE1A}" srcOrd="0" destOrd="0" parTransId="{280BBACF-9448-4A72-B0CE-C0CD1B94F71C}" sibTransId="{9ED99349-B05A-4CDA-A63A-414ED319EDF3}"/>
    <dgm:cxn modelId="{8703CD08-5876-46CC-90DC-488DDDDF4DE5}" srcId="{D3F40D3B-71F9-4B48-AD7A-B87321D40920}" destId="{D768D5CA-9F3D-43C3-9A51-10E44FC26411}" srcOrd="1" destOrd="0" parTransId="{1BB7D1C3-8E9C-4354-8D63-D62198B63275}" sibTransId="{94687919-F71B-4AFE-B89B-06A4D805186A}"/>
    <dgm:cxn modelId="{7C27280F-0AA5-418B-A053-5E7CA100A8ED}" type="presOf" srcId="{D768D5CA-9F3D-43C3-9A51-10E44FC26411}" destId="{88C298D1-BA22-48CB-9EBE-50F106D9C840}" srcOrd="0" destOrd="1" presId="urn:microsoft.com/office/officeart/2005/8/layout/vList5"/>
    <dgm:cxn modelId="{7C70DF38-6558-4CE7-8345-FB2DA1BA9797}" srcId="{A89DF8A8-D58A-47B7-A825-65C26E714D52}" destId="{D3F40D3B-71F9-4B48-AD7A-B87321D40920}" srcOrd="0" destOrd="0" parTransId="{768D11B1-115D-475A-9C3A-A349BB9426E3}" sibTransId="{1606738B-C9B5-42EE-BBDE-0D71A4ACF609}"/>
    <dgm:cxn modelId="{951B886B-AD9A-410B-BEE2-88AB8B6D431F}" type="presOf" srcId="{A89DF8A8-D58A-47B7-A825-65C26E714D52}" destId="{2F73A4B4-8EAE-43EC-BBB4-A23AD35D45A9}" srcOrd="0" destOrd="0" presId="urn:microsoft.com/office/officeart/2005/8/layout/vList5"/>
    <dgm:cxn modelId="{F439CDCC-945A-4E68-871A-903F1FB374DA}" type="presOf" srcId="{5DEFDFAB-8A56-4C88-9803-AE7D2BEBFE1A}" destId="{88C298D1-BA22-48CB-9EBE-50F106D9C840}" srcOrd="0" destOrd="0" presId="urn:microsoft.com/office/officeart/2005/8/layout/vList5"/>
    <dgm:cxn modelId="{FC33ECDE-51D3-4CD9-866F-3F2A1071DABC}" type="presOf" srcId="{D3F40D3B-71F9-4B48-AD7A-B87321D40920}" destId="{8EA40717-BF77-429D-9F57-4E26A7D014FC}" srcOrd="0" destOrd="0" presId="urn:microsoft.com/office/officeart/2005/8/layout/vList5"/>
    <dgm:cxn modelId="{48EEC457-F81D-47F6-89EA-125BC844D076}" type="presParOf" srcId="{2F73A4B4-8EAE-43EC-BBB4-A23AD35D45A9}" destId="{89DB8B48-FCCA-4EC0-A6DC-E7B397982E09}" srcOrd="0" destOrd="0" presId="urn:microsoft.com/office/officeart/2005/8/layout/vList5"/>
    <dgm:cxn modelId="{102E7B5C-61EB-4C46-8E70-2E127404A049}" type="presParOf" srcId="{89DB8B48-FCCA-4EC0-A6DC-E7B397982E09}" destId="{8EA40717-BF77-429D-9F57-4E26A7D014FC}" srcOrd="0" destOrd="0" presId="urn:microsoft.com/office/officeart/2005/8/layout/vList5"/>
    <dgm:cxn modelId="{1EDC4603-B0D4-452B-A17D-4D41AA6E83E0}" type="presParOf" srcId="{89DB8B48-FCCA-4EC0-A6DC-E7B397982E09}" destId="{88C298D1-BA22-48CB-9EBE-50F106D9C8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9DF8A8-D58A-47B7-A825-65C26E714D52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1226DF9D-F000-487D-8654-89C4B3183E48}">
      <dgm:prSet phldrT="[Metin]" custT="1"/>
      <dgm:spPr/>
      <dgm:t>
        <a:bodyPr/>
        <a:lstStyle/>
        <a:p>
          <a:pPr algn="l"/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Yeri Tahsisi</a:t>
          </a:r>
        </a:p>
      </dgm:t>
    </dgm:pt>
    <dgm:pt modelId="{D1E52F96-70CB-4368-907B-D83100A6C007}" type="parTrans" cxnId="{19F44A4F-606B-4A4C-B61C-B824FEF54D81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5CD72CF-7E59-42BF-847D-2EF22ADA7283}" type="sibTrans" cxnId="{19F44A4F-606B-4A4C-B61C-B824FEF54D81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E1E23EB-0552-4619-B86A-6C0871BE0136}">
      <dgm:prSet phldrT="[Metin]"/>
      <dgm:spPr/>
      <dgm:t>
        <a:bodyPr/>
        <a:lstStyle/>
        <a:p>
          <a:r>
            <a: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Teşvik Belgesi düzenlenmiş yatırımlar için Maliye Bakanlığınca belirlenen usul ve esaslar çerçevesinde yatırım yeri tahsis edilebilir. </a:t>
          </a:r>
        </a:p>
      </dgm:t>
    </dgm:pt>
    <dgm:pt modelId="{98DCCF91-19AD-4DE7-8594-EB23F32AAC20}" type="parTrans" cxnId="{9D1FE5E0-A6C1-4377-B502-03C2212AC881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4ED409D-7B40-4DE5-852E-2E22B516E153}" type="sibTrans" cxnId="{9D1FE5E0-A6C1-4377-B502-03C2212AC881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73A4B4-8EAE-43EC-BBB4-A23AD35D45A9}" type="pres">
      <dgm:prSet presAssocID="{A89DF8A8-D58A-47B7-A825-65C26E714D52}" presName="Name0" presStyleCnt="0">
        <dgm:presLayoutVars>
          <dgm:dir/>
          <dgm:animLvl val="lvl"/>
          <dgm:resizeHandles val="exact"/>
        </dgm:presLayoutVars>
      </dgm:prSet>
      <dgm:spPr/>
    </dgm:pt>
    <dgm:pt modelId="{5C0206B4-78DE-44BA-9303-006D910E24E2}" type="pres">
      <dgm:prSet presAssocID="{1226DF9D-F000-487D-8654-89C4B3183E48}" presName="linNode" presStyleCnt="0"/>
      <dgm:spPr/>
    </dgm:pt>
    <dgm:pt modelId="{4B3FED1A-5D8E-4816-B24E-45FE80F93B16}" type="pres">
      <dgm:prSet presAssocID="{1226DF9D-F000-487D-8654-89C4B3183E48}" presName="parentText" presStyleLbl="node1" presStyleIdx="0" presStyleCnt="1" custScaleX="100000" custScaleY="82645">
        <dgm:presLayoutVars>
          <dgm:chMax val="1"/>
          <dgm:bulletEnabled val="1"/>
        </dgm:presLayoutVars>
      </dgm:prSet>
      <dgm:spPr/>
    </dgm:pt>
    <dgm:pt modelId="{51CCDB6A-2B61-4D47-8278-E14502415D93}" type="pres">
      <dgm:prSet presAssocID="{1226DF9D-F000-487D-8654-89C4B3183E48}" presName="descendantText" presStyleLbl="alignAccFollowNode1" presStyleIdx="0" presStyleCnt="1" custLinFactNeighborX="-1348">
        <dgm:presLayoutVars>
          <dgm:bulletEnabled val="1"/>
        </dgm:presLayoutVars>
      </dgm:prSet>
      <dgm:spPr/>
    </dgm:pt>
  </dgm:ptLst>
  <dgm:cxnLst>
    <dgm:cxn modelId="{767ACE2A-CC9E-4CA6-90A7-EE52A511B18E}" type="presOf" srcId="{1E1E23EB-0552-4619-B86A-6C0871BE0136}" destId="{51CCDB6A-2B61-4D47-8278-E14502415D93}" srcOrd="0" destOrd="0" presId="urn:microsoft.com/office/officeart/2005/8/layout/vList5"/>
    <dgm:cxn modelId="{E95D8C3B-8ABD-4474-8ABE-05B19811A10D}" type="presOf" srcId="{1226DF9D-F000-487D-8654-89C4B3183E48}" destId="{4B3FED1A-5D8E-4816-B24E-45FE80F93B16}" srcOrd="0" destOrd="0" presId="urn:microsoft.com/office/officeart/2005/8/layout/vList5"/>
    <dgm:cxn modelId="{19F44A4F-606B-4A4C-B61C-B824FEF54D81}" srcId="{A89DF8A8-D58A-47B7-A825-65C26E714D52}" destId="{1226DF9D-F000-487D-8654-89C4B3183E48}" srcOrd="0" destOrd="0" parTransId="{D1E52F96-70CB-4368-907B-D83100A6C007}" sibTransId="{D5CD72CF-7E59-42BF-847D-2EF22ADA7283}"/>
    <dgm:cxn modelId="{6BBC3CC9-4B3A-49AF-AF92-B359E4A9EF62}" type="presOf" srcId="{A89DF8A8-D58A-47B7-A825-65C26E714D52}" destId="{2F73A4B4-8EAE-43EC-BBB4-A23AD35D45A9}" srcOrd="0" destOrd="0" presId="urn:microsoft.com/office/officeart/2005/8/layout/vList5"/>
    <dgm:cxn modelId="{9D1FE5E0-A6C1-4377-B502-03C2212AC881}" srcId="{1226DF9D-F000-487D-8654-89C4B3183E48}" destId="{1E1E23EB-0552-4619-B86A-6C0871BE0136}" srcOrd="0" destOrd="0" parTransId="{98DCCF91-19AD-4DE7-8594-EB23F32AAC20}" sibTransId="{14ED409D-7B40-4DE5-852E-2E22B516E153}"/>
    <dgm:cxn modelId="{20AD5349-ED29-4767-8F3F-DF5CCDB6AD35}" type="presParOf" srcId="{2F73A4B4-8EAE-43EC-BBB4-A23AD35D45A9}" destId="{5C0206B4-78DE-44BA-9303-006D910E24E2}" srcOrd="0" destOrd="0" presId="urn:microsoft.com/office/officeart/2005/8/layout/vList5"/>
    <dgm:cxn modelId="{09D55AE9-5227-4ACC-BC70-6EFCF16EB7C0}" type="presParOf" srcId="{5C0206B4-78DE-44BA-9303-006D910E24E2}" destId="{4B3FED1A-5D8E-4816-B24E-45FE80F93B16}" srcOrd="0" destOrd="0" presId="urn:microsoft.com/office/officeart/2005/8/layout/vList5"/>
    <dgm:cxn modelId="{EAC67594-EA60-4FEB-8563-6CC073F702F5}" type="presParOf" srcId="{5C0206B4-78DE-44BA-9303-006D910E24E2}" destId="{51CCDB6A-2B61-4D47-8278-E14502415D9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9DF8A8-D58A-47B7-A825-65C26E714D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3F40D3B-71F9-4B48-AD7A-B87321D40920}">
      <dgm:prSet phldrT="[Metin]" custT="1"/>
      <dgm:spPr>
        <a:solidFill>
          <a:schemeClr val="accent2"/>
        </a:solidFill>
      </dgm:spPr>
      <dgm:t>
        <a:bodyPr/>
        <a:lstStyle/>
        <a:p>
          <a:pPr algn="l"/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Vergi İndirimi</a:t>
          </a:r>
        </a:p>
      </dgm:t>
    </dgm:pt>
    <dgm:pt modelId="{768D11B1-115D-475A-9C3A-A349BB9426E3}" type="parTrans" cxnId="{7C70DF38-6558-4CE7-8345-FB2DA1BA9797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06738B-C9B5-42EE-BBDE-0D71A4ACF609}" type="sibTrans" cxnId="{7C70DF38-6558-4CE7-8345-FB2DA1BA9797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645841-80D0-44AA-BEAD-77482B6115A7}">
      <dgm:prSet phldrT="[Metin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tr-TR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Gelir veya kurumlar vergisinin</a:t>
          </a:r>
          <a:r>
            <a:rPr lang="tr-T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yatırım için öngörülen katkı tutarına ulaşıncaya kadar indirimli olarak uygulanmasıdır. </a:t>
          </a:r>
        </a:p>
      </dgm:t>
    </dgm:pt>
    <dgm:pt modelId="{AEEC1A4D-9A27-407B-B274-CD65BB64CFE1}" type="parTrans" cxnId="{1BE8582D-480B-4FE7-B178-777EC3B72ACD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EC1493-8960-4B4B-AF7C-51AAC112A36F}" type="sibTrans" cxnId="{1BE8582D-480B-4FE7-B178-777EC3B72ACD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73A4B4-8EAE-43EC-BBB4-A23AD35D45A9}" type="pres">
      <dgm:prSet presAssocID="{A89DF8A8-D58A-47B7-A825-65C26E714D52}" presName="Name0" presStyleCnt="0">
        <dgm:presLayoutVars>
          <dgm:dir/>
          <dgm:animLvl val="lvl"/>
          <dgm:resizeHandles val="exact"/>
        </dgm:presLayoutVars>
      </dgm:prSet>
      <dgm:spPr/>
    </dgm:pt>
    <dgm:pt modelId="{89DB8B48-FCCA-4EC0-A6DC-E7B397982E09}" type="pres">
      <dgm:prSet presAssocID="{D3F40D3B-71F9-4B48-AD7A-B87321D40920}" presName="linNode" presStyleCnt="0"/>
      <dgm:spPr/>
    </dgm:pt>
    <dgm:pt modelId="{8EA40717-BF77-429D-9F57-4E26A7D014FC}" type="pres">
      <dgm:prSet presAssocID="{D3F40D3B-71F9-4B48-AD7A-B87321D40920}" presName="parentText" presStyleLbl="node1" presStyleIdx="0" presStyleCnt="1" custScaleX="100000" custScaleY="82645">
        <dgm:presLayoutVars>
          <dgm:chMax val="1"/>
          <dgm:bulletEnabled val="1"/>
        </dgm:presLayoutVars>
      </dgm:prSet>
      <dgm:spPr/>
    </dgm:pt>
    <dgm:pt modelId="{88C298D1-BA22-48CB-9EBE-50F106D9C840}" type="pres">
      <dgm:prSet presAssocID="{D3F40D3B-71F9-4B48-AD7A-B87321D40920}" presName="descendantText" presStyleLbl="alignAccFollowNode1" presStyleIdx="0" presStyleCnt="1" custLinFactNeighborX="-2271">
        <dgm:presLayoutVars>
          <dgm:bulletEnabled val="1"/>
        </dgm:presLayoutVars>
      </dgm:prSet>
      <dgm:spPr/>
    </dgm:pt>
  </dgm:ptLst>
  <dgm:cxnLst>
    <dgm:cxn modelId="{1BE8582D-480B-4FE7-B178-777EC3B72ACD}" srcId="{D3F40D3B-71F9-4B48-AD7A-B87321D40920}" destId="{A6645841-80D0-44AA-BEAD-77482B6115A7}" srcOrd="0" destOrd="0" parTransId="{AEEC1A4D-9A27-407B-B274-CD65BB64CFE1}" sibTransId="{43EC1493-8960-4B4B-AF7C-51AAC112A36F}"/>
    <dgm:cxn modelId="{7C70DF38-6558-4CE7-8345-FB2DA1BA9797}" srcId="{A89DF8A8-D58A-47B7-A825-65C26E714D52}" destId="{D3F40D3B-71F9-4B48-AD7A-B87321D40920}" srcOrd="0" destOrd="0" parTransId="{768D11B1-115D-475A-9C3A-A349BB9426E3}" sibTransId="{1606738B-C9B5-42EE-BBDE-0D71A4ACF609}"/>
    <dgm:cxn modelId="{AF34DD76-0BED-4E52-AFCA-917D9527C149}" type="presOf" srcId="{A89DF8A8-D58A-47B7-A825-65C26E714D52}" destId="{2F73A4B4-8EAE-43EC-BBB4-A23AD35D45A9}" srcOrd="0" destOrd="0" presId="urn:microsoft.com/office/officeart/2005/8/layout/vList5"/>
    <dgm:cxn modelId="{2985E992-99CB-488C-B5F4-BAFDCED3B94B}" type="presOf" srcId="{D3F40D3B-71F9-4B48-AD7A-B87321D40920}" destId="{8EA40717-BF77-429D-9F57-4E26A7D014FC}" srcOrd="0" destOrd="0" presId="urn:microsoft.com/office/officeart/2005/8/layout/vList5"/>
    <dgm:cxn modelId="{5A6D9DF2-357A-4147-AF04-6129E867BC74}" type="presOf" srcId="{A6645841-80D0-44AA-BEAD-77482B6115A7}" destId="{88C298D1-BA22-48CB-9EBE-50F106D9C840}" srcOrd="0" destOrd="0" presId="urn:microsoft.com/office/officeart/2005/8/layout/vList5"/>
    <dgm:cxn modelId="{A676D62C-457F-41C8-A165-72C82A5BB082}" type="presParOf" srcId="{2F73A4B4-8EAE-43EC-BBB4-A23AD35D45A9}" destId="{89DB8B48-FCCA-4EC0-A6DC-E7B397982E09}" srcOrd="0" destOrd="0" presId="urn:microsoft.com/office/officeart/2005/8/layout/vList5"/>
    <dgm:cxn modelId="{F2C6F17B-BED2-4D47-86A4-D1CDA71DA972}" type="presParOf" srcId="{89DB8B48-FCCA-4EC0-A6DC-E7B397982E09}" destId="{8EA40717-BF77-429D-9F57-4E26A7D014FC}" srcOrd="0" destOrd="0" presId="urn:microsoft.com/office/officeart/2005/8/layout/vList5"/>
    <dgm:cxn modelId="{2EA0800A-835D-4F21-B3D4-775C989200CF}" type="presParOf" srcId="{89DB8B48-FCCA-4EC0-A6DC-E7B397982E09}" destId="{88C298D1-BA22-48CB-9EBE-50F106D9C8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9DF8A8-D58A-47B7-A825-65C26E714D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3F40D3B-71F9-4B48-AD7A-B87321D40920}">
      <dgm:prSet phldrT="[Metin]" custT="1"/>
      <dgm:spPr>
        <a:solidFill>
          <a:srgbClr val="EB7712"/>
        </a:solidFill>
      </dgm:spPr>
      <dgm:t>
        <a:bodyPr/>
        <a:lstStyle/>
        <a:p>
          <a:pPr algn="l"/>
          <a:r>
            <a:rPr lang="tr-T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Sigorta Primi İşveren Hissesi Desteği</a:t>
          </a:r>
        </a:p>
      </dgm:t>
    </dgm:pt>
    <dgm:pt modelId="{768D11B1-115D-475A-9C3A-A349BB9426E3}" type="parTrans" cxnId="{7C70DF38-6558-4CE7-8345-FB2DA1BA9797}">
      <dgm:prSet/>
      <dgm:spPr/>
      <dgm:t>
        <a:bodyPr/>
        <a:lstStyle/>
        <a:p>
          <a:endParaRPr lang="tr-TR" sz="2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06738B-C9B5-42EE-BBDE-0D71A4ACF609}" type="sibTrans" cxnId="{7C70DF38-6558-4CE7-8345-FB2DA1BA9797}">
      <dgm:prSet/>
      <dgm:spPr/>
      <dgm:t>
        <a:bodyPr/>
        <a:lstStyle/>
        <a:p>
          <a:endParaRPr lang="tr-TR" sz="2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EFDFAB-8A56-4C88-9803-AE7D2BEBFE1A}">
      <dgm:prSet phldrT="[Metin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tr-T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Teşvik Belgesi kapsamı yatırımla sağlanan </a:t>
          </a:r>
          <a:r>
            <a:rPr lang="tr-TR" sz="18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ilave istihdam için</a:t>
          </a:r>
          <a:r>
            <a:rPr lang="tr-T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ödenmesi gereken sigorta primi işveren hissesinin </a:t>
          </a:r>
          <a:r>
            <a:rPr lang="tr-TR" sz="18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asgari ücrete tekabül eden kısmının</a:t>
          </a:r>
          <a:r>
            <a:rPr lang="tr-TR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Bakanlıkça karşılanmasıdır. </a:t>
          </a:r>
          <a:endParaRPr lang="tr-TR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ED99349-B05A-4CDA-A63A-414ED319EDF3}" type="sibTrans" cxnId="{6A0BD105-4CF4-4349-A259-D2256A7F47CB}">
      <dgm:prSet/>
      <dgm:spPr/>
      <dgm:t>
        <a:bodyPr/>
        <a:lstStyle/>
        <a:p>
          <a:endParaRPr lang="tr-TR" sz="2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80BBACF-9448-4A72-B0CE-C0CD1B94F71C}" type="parTrans" cxnId="{6A0BD105-4CF4-4349-A259-D2256A7F47CB}">
      <dgm:prSet/>
      <dgm:spPr/>
      <dgm:t>
        <a:bodyPr/>
        <a:lstStyle/>
        <a:p>
          <a:endParaRPr lang="tr-TR" sz="22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73A4B4-8EAE-43EC-BBB4-A23AD35D45A9}" type="pres">
      <dgm:prSet presAssocID="{A89DF8A8-D58A-47B7-A825-65C26E714D52}" presName="Name0" presStyleCnt="0">
        <dgm:presLayoutVars>
          <dgm:dir/>
          <dgm:animLvl val="lvl"/>
          <dgm:resizeHandles val="exact"/>
        </dgm:presLayoutVars>
      </dgm:prSet>
      <dgm:spPr/>
    </dgm:pt>
    <dgm:pt modelId="{89DB8B48-FCCA-4EC0-A6DC-E7B397982E09}" type="pres">
      <dgm:prSet presAssocID="{D3F40D3B-71F9-4B48-AD7A-B87321D40920}" presName="linNode" presStyleCnt="0"/>
      <dgm:spPr/>
    </dgm:pt>
    <dgm:pt modelId="{8EA40717-BF77-429D-9F57-4E26A7D014FC}" type="pres">
      <dgm:prSet presAssocID="{D3F40D3B-71F9-4B48-AD7A-B87321D40920}" presName="parentText" presStyleLbl="node1" presStyleIdx="0" presStyleCnt="1" custScaleX="100000" custScaleY="82645">
        <dgm:presLayoutVars>
          <dgm:chMax val="1"/>
          <dgm:bulletEnabled val="1"/>
        </dgm:presLayoutVars>
      </dgm:prSet>
      <dgm:spPr/>
    </dgm:pt>
    <dgm:pt modelId="{88C298D1-BA22-48CB-9EBE-50F106D9C840}" type="pres">
      <dgm:prSet presAssocID="{D3F40D3B-71F9-4B48-AD7A-B87321D40920}" presName="descendantText" presStyleLbl="alignAccFollowNode1" presStyleIdx="0" presStyleCnt="1" custLinFactNeighborX="-1348">
        <dgm:presLayoutVars>
          <dgm:bulletEnabled val="1"/>
        </dgm:presLayoutVars>
      </dgm:prSet>
      <dgm:spPr/>
    </dgm:pt>
  </dgm:ptLst>
  <dgm:cxnLst>
    <dgm:cxn modelId="{6A0BD105-4CF4-4349-A259-D2256A7F47CB}" srcId="{D3F40D3B-71F9-4B48-AD7A-B87321D40920}" destId="{5DEFDFAB-8A56-4C88-9803-AE7D2BEBFE1A}" srcOrd="0" destOrd="0" parTransId="{280BBACF-9448-4A72-B0CE-C0CD1B94F71C}" sibTransId="{9ED99349-B05A-4CDA-A63A-414ED319EDF3}"/>
    <dgm:cxn modelId="{7C70DF38-6558-4CE7-8345-FB2DA1BA9797}" srcId="{A89DF8A8-D58A-47B7-A825-65C26E714D52}" destId="{D3F40D3B-71F9-4B48-AD7A-B87321D40920}" srcOrd="0" destOrd="0" parTransId="{768D11B1-115D-475A-9C3A-A349BB9426E3}" sibTransId="{1606738B-C9B5-42EE-BBDE-0D71A4ACF609}"/>
    <dgm:cxn modelId="{AEB4A33B-CC1B-42CF-902C-86D0C71F0EAA}" type="presOf" srcId="{D3F40D3B-71F9-4B48-AD7A-B87321D40920}" destId="{8EA40717-BF77-429D-9F57-4E26A7D014FC}" srcOrd="0" destOrd="0" presId="urn:microsoft.com/office/officeart/2005/8/layout/vList5"/>
    <dgm:cxn modelId="{28F1AC51-6EFD-4EEE-9A1D-EEF7CD1AA6D4}" type="presOf" srcId="{5DEFDFAB-8A56-4C88-9803-AE7D2BEBFE1A}" destId="{88C298D1-BA22-48CB-9EBE-50F106D9C840}" srcOrd="0" destOrd="0" presId="urn:microsoft.com/office/officeart/2005/8/layout/vList5"/>
    <dgm:cxn modelId="{6E5A52DF-A0F9-4296-82D7-6AC0EA5536E2}" type="presOf" srcId="{A89DF8A8-D58A-47B7-A825-65C26E714D52}" destId="{2F73A4B4-8EAE-43EC-BBB4-A23AD35D45A9}" srcOrd="0" destOrd="0" presId="urn:microsoft.com/office/officeart/2005/8/layout/vList5"/>
    <dgm:cxn modelId="{5C942E5B-DEB0-44EE-878D-CB941ED44F83}" type="presParOf" srcId="{2F73A4B4-8EAE-43EC-BBB4-A23AD35D45A9}" destId="{89DB8B48-FCCA-4EC0-A6DC-E7B397982E09}" srcOrd="0" destOrd="0" presId="urn:microsoft.com/office/officeart/2005/8/layout/vList5"/>
    <dgm:cxn modelId="{588D4350-D75B-4100-ABE7-64E5AC31EF76}" type="presParOf" srcId="{89DB8B48-FCCA-4EC0-A6DC-E7B397982E09}" destId="{8EA40717-BF77-429D-9F57-4E26A7D014FC}" srcOrd="0" destOrd="0" presId="urn:microsoft.com/office/officeart/2005/8/layout/vList5"/>
    <dgm:cxn modelId="{CF386EDE-B4CA-4097-8F9A-A16FAC4ECE8A}" type="presParOf" srcId="{89DB8B48-FCCA-4EC0-A6DC-E7B397982E09}" destId="{88C298D1-BA22-48CB-9EBE-50F106D9C8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9DF8A8-D58A-47B7-A825-65C26E714D5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3F40D3B-71F9-4B48-AD7A-B87321D40920}">
      <dgm:prSet phldrT="[Metin]" custT="1"/>
      <dgm:spPr>
        <a:solidFill>
          <a:srgbClr val="EB7712"/>
        </a:solidFill>
      </dgm:spPr>
      <dgm:t>
        <a:bodyPr/>
        <a:lstStyle/>
        <a:p>
          <a:pPr algn="l"/>
          <a:r>
            <a:rPr lang="tr-T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Faiz Desteği</a:t>
          </a:r>
          <a:endParaRPr lang="tr-T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8D11B1-115D-475A-9C3A-A349BB9426E3}" type="parTrans" cxnId="{7C70DF38-6558-4CE7-8345-FB2DA1BA9797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606738B-C9B5-42EE-BBDE-0D71A4ACF609}" type="sibTrans" cxnId="{7C70DF38-6558-4CE7-8345-FB2DA1BA9797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645841-80D0-44AA-BEAD-77482B6115A7}">
      <dgm:prSet phldrT="[Metin]" custT="1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just"/>
          <a:r>
            <a:rPr lang="tr-T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Teşvik belgesinde kayıtlı </a:t>
          </a:r>
          <a:r>
            <a:rPr lang="tr-TR"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sabit yatırım tutarının %70’ine  kadar </a:t>
          </a:r>
          <a:r>
            <a:rPr lang="tr-TR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kullanılan krediye ilişkin ödenecek faizin veya kâr payının belli bir kısmının karşılanmasıdır. </a:t>
          </a:r>
        </a:p>
      </dgm:t>
    </dgm:pt>
    <dgm:pt modelId="{AEEC1A4D-9A27-407B-B274-CD65BB64CFE1}" type="parTrans" cxnId="{1BE8582D-480B-4FE7-B178-777EC3B72ACD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EC1493-8960-4B4B-AF7C-51AAC112A36F}" type="sibTrans" cxnId="{1BE8582D-480B-4FE7-B178-777EC3B72ACD}">
      <dgm:prSet/>
      <dgm:spPr/>
      <dgm:t>
        <a:bodyPr/>
        <a:lstStyle/>
        <a:p>
          <a:endParaRPr lang="tr-TR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F73A4B4-8EAE-43EC-BBB4-A23AD35D45A9}" type="pres">
      <dgm:prSet presAssocID="{A89DF8A8-D58A-47B7-A825-65C26E714D52}" presName="Name0" presStyleCnt="0">
        <dgm:presLayoutVars>
          <dgm:dir/>
          <dgm:animLvl val="lvl"/>
          <dgm:resizeHandles val="exact"/>
        </dgm:presLayoutVars>
      </dgm:prSet>
      <dgm:spPr/>
    </dgm:pt>
    <dgm:pt modelId="{89DB8B48-FCCA-4EC0-A6DC-E7B397982E09}" type="pres">
      <dgm:prSet presAssocID="{D3F40D3B-71F9-4B48-AD7A-B87321D40920}" presName="linNode" presStyleCnt="0"/>
      <dgm:spPr/>
    </dgm:pt>
    <dgm:pt modelId="{8EA40717-BF77-429D-9F57-4E26A7D014FC}" type="pres">
      <dgm:prSet presAssocID="{D3F40D3B-71F9-4B48-AD7A-B87321D40920}" presName="parentText" presStyleLbl="node1" presStyleIdx="0" presStyleCnt="1" custScaleX="100000" custScaleY="82645">
        <dgm:presLayoutVars>
          <dgm:chMax val="1"/>
          <dgm:bulletEnabled val="1"/>
        </dgm:presLayoutVars>
      </dgm:prSet>
      <dgm:spPr/>
    </dgm:pt>
    <dgm:pt modelId="{88C298D1-BA22-48CB-9EBE-50F106D9C840}" type="pres">
      <dgm:prSet presAssocID="{D3F40D3B-71F9-4B48-AD7A-B87321D40920}" presName="descendantText" presStyleLbl="alignAccFollowNode1" presStyleIdx="0" presStyleCnt="1" custLinFactNeighborX="-2271">
        <dgm:presLayoutVars>
          <dgm:bulletEnabled val="1"/>
        </dgm:presLayoutVars>
      </dgm:prSet>
      <dgm:spPr/>
    </dgm:pt>
  </dgm:ptLst>
  <dgm:cxnLst>
    <dgm:cxn modelId="{1BE8582D-480B-4FE7-B178-777EC3B72ACD}" srcId="{D3F40D3B-71F9-4B48-AD7A-B87321D40920}" destId="{A6645841-80D0-44AA-BEAD-77482B6115A7}" srcOrd="0" destOrd="0" parTransId="{AEEC1A4D-9A27-407B-B274-CD65BB64CFE1}" sibTransId="{43EC1493-8960-4B4B-AF7C-51AAC112A36F}"/>
    <dgm:cxn modelId="{7C70DF38-6558-4CE7-8345-FB2DA1BA9797}" srcId="{A89DF8A8-D58A-47B7-A825-65C26E714D52}" destId="{D3F40D3B-71F9-4B48-AD7A-B87321D40920}" srcOrd="0" destOrd="0" parTransId="{768D11B1-115D-475A-9C3A-A349BB9426E3}" sibTransId="{1606738B-C9B5-42EE-BBDE-0D71A4ACF609}"/>
    <dgm:cxn modelId="{C9D89F8A-3294-4E56-90D5-3C9B150F8C92}" type="presOf" srcId="{A6645841-80D0-44AA-BEAD-77482B6115A7}" destId="{88C298D1-BA22-48CB-9EBE-50F106D9C840}" srcOrd="0" destOrd="0" presId="urn:microsoft.com/office/officeart/2005/8/layout/vList5"/>
    <dgm:cxn modelId="{62709995-245E-4644-93D3-206B9DE15A04}" type="presOf" srcId="{D3F40D3B-71F9-4B48-AD7A-B87321D40920}" destId="{8EA40717-BF77-429D-9F57-4E26A7D014FC}" srcOrd="0" destOrd="0" presId="urn:microsoft.com/office/officeart/2005/8/layout/vList5"/>
    <dgm:cxn modelId="{A7004EAD-5252-4C81-95B9-A8BE3080EB4D}" type="presOf" srcId="{A89DF8A8-D58A-47B7-A825-65C26E714D52}" destId="{2F73A4B4-8EAE-43EC-BBB4-A23AD35D45A9}" srcOrd="0" destOrd="0" presId="urn:microsoft.com/office/officeart/2005/8/layout/vList5"/>
    <dgm:cxn modelId="{459B2E45-7D3C-4540-8DF4-2B89BD901020}" type="presParOf" srcId="{2F73A4B4-8EAE-43EC-BBB4-A23AD35D45A9}" destId="{89DB8B48-FCCA-4EC0-A6DC-E7B397982E09}" srcOrd="0" destOrd="0" presId="urn:microsoft.com/office/officeart/2005/8/layout/vList5"/>
    <dgm:cxn modelId="{2A8FF026-52E9-4413-A783-7D068B3B49DE}" type="presParOf" srcId="{89DB8B48-FCCA-4EC0-A6DC-E7B397982E09}" destId="{8EA40717-BF77-429D-9F57-4E26A7D014FC}" srcOrd="0" destOrd="0" presId="urn:microsoft.com/office/officeart/2005/8/layout/vList5"/>
    <dgm:cxn modelId="{88907BD0-FA5D-4931-974C-71B654E2559B}" type="presParOf" srcId="{89DB8B48-FCCA-4EC0-A6DC-E7B397982E09}" destId="{88C298D1-BA22-48CB-9EBE-50F106D9C8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DB6A-2B61-4D47-8278-E14502415D93}">
      <dsp:nvSpPr>
        <dsp:cNvPr id="0" name=""/>
        <dsp:cNvSpPr/>
      </dsp:nvSpPr>
      <dsp:spPr>
        <a:xfrm rot="5400000">
          <a:off x="5374792" y="-2123841"/>
          <a:ext cx="1125948" cy="5656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cs typeface="Arial" charset="0"/>
            </a:rPr>
            <a:t>Yatırım Teşvik Belgesi kapsamında yurt içinden veya yurt dışından temin edilecek yatırım malı makine ve teçhizat için katma değer vergisinin ödenmemesi şeklinde uygulanır.</a:t>
          </a:r>
          <a:endParaRPr lang="tr-TR" sz="2000" kern="1200" dirty="0"/>
        </a:p>
      </dsp:txBody>
      <dsp:txXfrm rot="-5400000">
        <a:off x="3109519" y="196396"/>
        <a:ext cx="5601530" cy="1016020"/>
      </dsp:txXfrm>
    </dsp:sp>
    <dsp:sp modelId="{4B3FED1A-5D8E-4816-B24E-45FE80F93B16}">
      <dsp:nvSpPr>
        <dsp:cNvPr id="0" name=""/>
        <dsp:cNvSpPr/>
      </dsp:nvSpPr>
      <dsp:spPr>
        <a:xfrm>
          <a:off x="0" y="122818"/>
          <a:ext cx="3181778" cy="1163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KDV İstisnası*</a:t>
          </a:r>
        </a:p>
      </dsp:txBody>
      <dsp:txXfrm>
        <a:off x="56782" y="179600"/>
        <a:ext cx="3068214" cy="1049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298D1-BA22-48CB-9EBE-50F106D9C840}">
      <dsp:nvSpPr>
        <dsp:cNvPr id="0" name=""/>
        <dsp:cNvSpPr/>
      </dsp:nvSpPr>
      <dsp:spPr>
        <a:xfrm rot="5400000">
          <a:off x="4808924" y="-1477547"/>
          <a:ext cx="2101668" cy="558218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Teşvik Belgesi kapsamında yurt dışından temin edilecek yatırım malı makine ve teçhizat için gümrük vergisinin ödenmemesi şeklinde uygulanır. </a:t>
          </a: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altLang="tr-TR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Yedek parçalar, otobüs, çekici, treyler, mobilya, motorbot, kamyon, </a:t>
          </a:r>
          <a:r>
            <a:rPr lang="tr-TR" altLang="tr-TR" sz="15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transmikser</a:t>
          </a:r>
          <a:r>
            <a:rPr lang="tr-TR" altLang="tr-TR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beton santrali, </a:t>
          </a:r>
          <a:r>
            <a:rPr lang="tr-TR" altLang="tr-TR" sz="15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forklift</a:t>
          </a:r>
          <a:r>
            <a:rPr lang="tr-TR" altLang="tr-TR" sz="15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ve beton pompası ithal edilmesi hâlinde yürürlükteki İthalat Rejimi Kararında öngörülen oranlarda gümrük vergisi tahsil edilir.</a:t>
          </a:r>
          <a:endParaRPr lang="tr-TR" sz="15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068668" y="365304"/>
        <a:ext cx="5479586" cy="1896478"/>
      </dsp:txXfrm>
    </dsp:sp>
    <dsp:sp modelId="{8EA40717-BF77-429D-9F57-4E26A7D014FC}">
      <dsp:nvSpPr>
        <dsp:cNvPr id="0" name=""/>
        <dsp:cNvSpPr/>
      </dsp:nvSpPr>
      <dsp:spPr>
        <a:xfrm>
          <a:off x="0" y="227965"/>
          <a:ext cx="3139977" cy="2171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Gümrük Vergisi Muafiyeti</a:t>
          </a:r>
        </a:p>
      </dsp:txBody>
      <dsp:txXfrm>
        <a:off x="105987" y="333952"/>
        <a:ext cx="2928003" cy="1959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CDB6A-2B61-4D47-8278-E14502415D93}">
      <dsp:nvSpPr>
        <dsp:cNvPr id="0" name=""/>
        <dsp:cNvSpPr/>
      </dsp:nvSpPr>
      <dsp:spPr>
        <a:xfrm rot="5400000">
          <a:off x="5073924" y="-1871846"/>
          <a:ext cx="1373776" cy="546091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Teşvik Belgesi düzenlenmiş yatırımlar için Maliye Bakanlığınca belirlenen usul ve esaslar çerçevesinde yatırım yeri tahsis edilebilir. </a:t>
          </a:r>
        </a:p>
      </dsp:txBody>
      <dsp:txXfrm rot="-5400000">
        <a:off x="3030356" y="238784"/>
        <a:ext cx="5393851" cy="1239652"/>
      </dsp:txXfrm>
    </dsp:sp>
    <dsp:sp modelId="{4B3FED1A-5D8E-4816-B24E-45FE80F93B16}">
      <dsp:nvSpPr>
        <dsp:cNvPr id="0" name=""/>
        <dsp:cNvSpPr/>
      </dsp:nvSpPr>
      <dsp:spPr>
        <a:xfrm>
          <a:off x="0" y="149011"/>
          <a:ext cx="3071763" cy="14191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Yeri Tahsisi</a:t>
          </a:r>
        </a:p>
      </dsp:txBody>
      <dsp:txXfrm>
        <a:off x="69279" y="218290"/>
        <a:ext cx="2933205" cy="1280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298D1-BA22-48CB-9EBE-50F106D9C840}">
      <dsp:nvSpPr>
        <dsp:cNvPr id="0" name=""/>
        <dsp:cNvSpPr/>
      </dsp:nvSpPr>
      <dsp:spPr>
        <a:xfrm rot="5400000">
          <a:off x="5422306" y="-2069201"/>
          <a:ext cx="1327476" cy="57977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1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Gelir veya kurumlar vergisinin</a:t>
          </a:r>
          <a:r>
            <a:rPr lang="tr-TR" sz="2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, yatırım için öngörülen katkı tutarına ulaşıncaya kadar indirimli olarak uygulanmasıdır. </a:t>
          </a:r>
        </a:p>
      </dsp:txBody>
      <dsp:txXfrm rot="-5400000">
        <a:off x="3187170" y="230737"/>
        <a:ext cx="5732946" cy="1197872"/>
      </dsp:txXfrm>
    </dsp:sp>
    <dsp:sp modelId="{8EA40717-BF77-429D-9F57-4E26A7D014FC}">
      <dsp:nvSpPr>
        <dsp:cNvPr id="0" name=""/>
        <dsp:cNvSpPr/>
      </dsp:nvSpPr>
      <dsp:spPr>
        <a:xfrm>
          <a:off x="0" y="143989"/>
          <a:ext cx="3261233" cy="137136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Vergi İndirimi</a:t>
          </a:r>
        </a:p>
      </dsp:txBody>
      <dsp:txXfrm>
        <a:off x="66945" y="210934"/>
        <a:ext cx="3127343" cy="1237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298D1-BA22-48CB-9EBE-50F106D9C840}">
      <dsp:nvSpPr>
        <dsp:cNvPr id="0" name=""/>
        <dsp:cNvSpPr/>
      </dsp:nvSpPr>
      <dsp:spPr>
        <a:xfrm rot="5400000">
          <a:off x="5390189" y="-2044941"/>
          <a:ext cx="1311933" cy="573140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Yatırım Teşvik Belgesi kapsamı yatırımla sağlanan </a:t>
          </a:r>
          <a:r>
            <a:rPr lang="tr-TR" sz="1800" kern="12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ilave istihdam için</a:t>
          </a:r>
          <a:r>
            <a:rPr lang="tr-TR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ödenmesi gereken sigorta primi işveren hissesinin </a:t>
          </a:r>
          <a:r>
            <a:rPr lang="tr-TR" sz="1800" kern="1200" dirty="0">
              <a:solidFill>
                <a:srgbClr val="99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asgari ücrete tekabül eden kısmının</a:t>
          </a:r>
          <a:r>
            <a:rPr lang="tr-TR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Bakanlıkça karşılanmasıdır. </a:t>
          </a:r>
          <a:endParaRPr lang="tr-TR" sz="1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-5400000">
        <a:off x="3180455" y="228836"/>
        <a:ext cx="5667359" cy="1183847"/>
      </dsp:txXfrm>
    </dsp:sp>
    <dsp:sp modelId="{8EA40717-BF77-429D-9F57-4E26A7D014FC}">
      <dsp:nvSpPr>
        <dsp:cNvPr id="0" name=""/>
        <dsp:cNvSpPr/>
      </dsp:nvSpPr>
      <dsp:spPr>
        <a:xfrm>
          <a:off x="0" y="143105"/>
          <a:ext cx="3223913" cy="1355309"/>
        </a:xfrm>
        <a:prstGeom prst="roundRect">
          <a:avLst/>
        </a:prstGeom>
        <a:solidFill>
          <a:srgbClr val="EB77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Sigorta Primi İşveren Hissesi Desteği</a:t>
          </a:r>
        </a:p>
      </dsp:txBody>
      <dsp:txXfrm>
        <a:off x="66161" y="209266"/>
        <a:ext cx="3091591" cy="1222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298D1-BA22-48CB-9EBE-50F106D9C840}">
      <dsp:nvSpPr>
        <dsp:cNvPr id="0" name=""/>
        <dsp:cNvSpPr/>
      </dsp:nvSpPr>
      <dsp:spPr>
        <a:xfrm rot="5400000">
          <a:off x="5311726" y="-2012666"/>
          <a:ext cx="1335354" cy="569615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Teşvik belgesinde kayıtlı </a:t>
          </a:r>
          <a:r>
            <a:rPr lang="tr-TR" sz="1800" kern="1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sabit yatırım tutarının %70’ine  kadar </a:t>
          </a:r>
          <a:r>
            <a:rPr lang="tr-TR" sz="18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kullanılan krediye ilişkin ödenecek faizin veya kâr payının belli bir kısmının karşılanmasıdır. </a:t>
          </a:r>
        </a:p>
      </dsp:txBody>
      <dsp:txXfrm rot="-5400000">
        <a:off x="3131325" y="232922"/>
        <a:ext cx="5630971" cy="1204980"/>
      </dsp:txXfrm>
    </dsp:sp>
    <dsp:sp modelId="{8EA40717-BF77-429D-9F57-4E26A7D014FC}">
      <dsp:nvSpPr>
        <dsp:cNvPr id="0" name=""/>
        <dsp:cNvSpPr/>
      </dsp:nvSpPr>
      <dsp:spPr>
        <a:xfrm>
          <a:off x="0" y="145660"/>
          <a:ext cx="3204089" cy="1379504"/>
        </a:xfrm>
        <a:prstGeom prst="roundRect">
          <a:avLst/>
        </a:prstGeom>
        <a:solidFill>
          <a:srgbClr val="EB77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Faiz Desteği</a:t>
          </a:r>
          <a:endParaRPr lang="tr-T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7342" y="213002"/>
        <a:ext cx="3069405" cy="124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96848-DE23-4C87-BA96-6D0E9D12E403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6A771-D124-4213-A84F-9BB1A33E90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41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Resmi yer tutucuya sürükleyin veya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Ana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Ana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77277-2DCF-6C4A-AD8F-1B390181E9C5}" type="datetimeFigureOut">
              <a:rPr lang="tr-TR" smtClean="0"/>
              <a:t>13.03.2019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BD93F-FCEB-D340-B814-F685F354D7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6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tuys.sanayi.gov.tr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718936" y="3471411"/>
            <a:ext cx="7722704" cy="1594077"/>
          </a:xfrm>
        </p:spPr>
        <p:txBody>
          <a:bodyPr>
            <a:normAutofit/>
          </a:bodyPr>
          <a:lstStyle/>
          <a:p>
            <a:r>
              <a:rPr lang="tr-TR" sz="2800" b="1" dirty="0"/>
              <a:t>SANAYİ VE TEKNOLOJİ BAKANLIĞI</a:t>
            </a:r>
          </a:p>
          <a:p>
            <a:r>
              <a:rPr lang="tr-TR" sz="2800" b="1" dirty="0"/>
              <a:t> YATIRIM TEŞVİK SİSTEMİ </a:t>
            </a:r>
            <a:endParaRPr lang="tr-TR" b="1" dirty="0"/>
          </a:p>
          <a:p>
            <a:endParaRPr lang="tr-TR" sz="19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688" y="1089337"/>
            <a:ext cx="6672624" cy="210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Metin kutusu 1"/>
          <p:cNvSpPr txBox="1"/>
          <p:nvPr/>
        </p:nvSpPr>
        <p:spPr>
          <a:xfrm>
            <a:off x="1582053" y="5225143"/>
            <a:ext cx="5660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Bozüyük TSO 13.03.2019</a:t>
            </a:r>
          </a:p>
          <a:p>
            <a:pPr algn="ctr"/>
            <a:r>
              <a:rPr lang="tr-TR" b="1" dirty="0"/>
              <a:t>Fatih AYDIN</a:t>
            </a:r>
          </a:p>
          <a:p>
            <a:pPr algn="ctr"/>
            <a:r>
              <a:rPr lang="tr-TR" dirty="0"/>
              <a:t>Bilecik Yatırım Destek Ofisi Koordinatörü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841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DE03A6F-5804-4EDD-828A-AA18F0C4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8" y="297058"/>
            <a:ext cx="8525844" cy="56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4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F4821811-D861-4F98-A240-167E33FD5974}"/>
              </a:ext>
            </a:extLst>
          </p:cNvPr>
          <p:cNvSpPr txBox="1">
            <a:spLocks/>
          </p:cNvSpPr>
          <p:nvPr/>
        </p:nvSpPr>
        <p:spPr>
          <a:xfrm>
            <a:off x="1089006" y="273517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ÖRNEK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97B2BBA-B60B-419A-9BEB-7E08851D8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2" y="955678"/>
            <a:ext cx="9126412" cy="56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5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13F6C299-95EE-4A46-9DBA-A848DCF0CAF2}"/>
              </a:ext>
            </a:extLst>
          </p:cNvPr>
          <p:cNvSpPr txBox="1">
            <a:spLocks/>
          </p:cNvSpPr>
          <p:nvPr/>
        </p:nvSpPr>
        <p:spPr>
          <a:xfrm>
            <a:off x="956070" y="329785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BAŞVURU YERİ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CB707D8-7E87-417B-8A01-7D51BB3B5119}"/>
              </a:ext>
            </a:extLst>
          </p:cNvPr>
          <p:cNvSpPr txBox="1"/>
          <p:nvPr/>
        </p:nvSpPr>
        <p:spPr>
          <a:xfrm>
            <a:off x="2169370" y="4065564"/>
            <a:ext cx="4551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hlinkClick r:id="rId2"/>
              </a:rPr>
              <a:t>https://etuys.sanayi.gov.tr</a:t>
            </a:r>
            <a:endParaRPr lang="tr-TR" sz="3200" dirty="0"/>
          </a:p>
          <a:p>
            <a:endParaRPr lang="tr-TR" sz="32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8E97594-20F6-4984-AFA8-D5874D3903E7}"/>
              </a:ext>
            </a:extLst>
          </p:cNvPr>
          <p:cNvSpPr txBox="1"/>
          <p:nvPr/>
        </p:nvSpPr>
        <p:spPr>
          <a:xfrm>
            <a:off x="1436622" y="1903427"/>
            <a:ext cx="6270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dirty="0"/>
              <a:t>Sanayi ve Teknoloji Bakanlığı</a:t>
            </a:r>
          </a:p>
          <a:p>
            <a:pPr algn="ctr"/>
            <a:r>
              <a:rPr lang="tr-TR" sz="4000" dirty="0"/>
              <a:t>Teşvikler Genel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8315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30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4718332" y="1117307"/>
            <a:ext cx="1893038" cy="738664"/>
          </a:xfrm>
          <a:prstGeom prst="rect">
            <a:avLst/>
          </a:prstGeom>
          <a:solidFill>
            <a:srgbClr val="953735"/>
          </a:solidFill>
          <a:ln w="38100" algn="ctr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Büyük Ölçekli Yatırımların Teşviki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2381523" y="1154220"/>
            <a:ext cx="2107774" cy="738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 cap="rnd">
            <a:solidFill>
              <a:schemeClr val="accent2"/>
            </a:solidFill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Bölgesel  Teşvik Uygulamaları ve Öncelikli Yatırımlar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4668269" y="2381525"/>
            <a:ext cx="1943101" cy="2781888"/>
          </a:xfrm>
          <a:prstGeom prst="rect">
            <a:avLst/>
          </a:prstGeom>
          <a:solidFill>
            <a:srgbClr val="C0504D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8000" tIns="108000" rIns="108000" bIns="108000">
            <a:spAutoFit/>
          </a:bodyPr>
          <a:lstStyle/>
          <a:p>
            <a:pPr marL="273050" indent="-2730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KDV İstisnası</a:t>
            </a:r>
          </a:p>
          <a:p>
            <a:pPr marL="273050" indent="-2730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Gümrük Vergisi Muafiyeti</a:t>
            </a:r>
          </a:p>
          <a:p>
            <a:pPr marL="273050" indent="-2730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Vergi İndirimi</a:t>
            </a:r>
          </a:p>
          <a:p>
            <a:pPr marL="273050" indent="-2730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Sigorta Primi İşveren Hissesi Desteği</a:t>
            </a:r>
          </a:p>
          <a:p>
            <a:pPr marL="273050" indent="-2730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Yatırım Yeri Tahsisi</a:t>
            </a:r>
          </a:p>
        </p:txBody>
      </p:sp>
      <p:sp>
        <p:nvSpPr>
          <p:cNvPr id="16" name="Text Box 33"/>
          <p:cNvSpPr txBox="1">
            <a:spLocks noChangeArrowheads="1"/>
          </p:cNvSpPr>
          <p:nvPr/>
        </p:nvSpPr>
        <p:spPr bwMode="auto">
          <a:xfrm>
            <a:off x="2291203" y="2423090"/>
            <a:ext cx="2178065" cy="2480267"/>
          </a:xfrm>
          <a:prstGeom prst="rect">
            <a:avLst/>
          </a:prstGeom>
          <a:solidFill>
            <a:schemeClr val="accent2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8000" tIns="108000" rIns="108000" bIns="108000">
            <a:spAutoFit/>
          </a:bodyPr>
          <a:lstStyle/>
          <a:p>
            <a:pPr marL="273050" indent="-27305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KDV İstisnası</a:t>
            </a:r>
          </a:p>
          <a:p>
            <a:pPr marL="273050" indent="-27305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Gümrük Vergisi Muafiyeti</a:t>
            </a:r>
          </a:p>
          <a:p>
            <a:pPr marL="273050" indent="-27305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Vergi İndirimi</a:t>
            </a:r>
          </a:p>
          <a:p>
            <a:pPr marL="273050" indent="-27305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Sigorta Primi İşveren Hissesi Desteği</a:t>
            </a:r>
          </a:p>
          <a:p>
            <a:pPr marL="273050" indent="-27305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Yatırım Yeri Tahsisi</a:t>
            </a:r>
          </a:p>
          <a:p>
            <a:pPr marL="273050" indent="-27305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Faiz Desteği</a:t>
            </a:r>
          </a:p>
        </p:txBody>
      </p:sp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47514" y="2450800"/>
            <a:ext cx="2004974" cy="1187606"/>
          </a:xfrm>
          <a:prstGeom prst="rect">
            <a:avLst/>
          </a:prstGeom>
          <a:solidFill>
            <a:srgbClr val="B8E08C"/>
          </a:solidFill>
          <a:ln w="38100" cap="rnd" algn="ctr">
            <a:noFill/>
            <a:round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8000" tIns="108000" rIns="108000" bIns="108000">
            <a:spAutoFit/>
          </a:bodyPr>
          <a:lstStyle/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KDV İstisnası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Gümrük Vergisi Muafiyeti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840404" y="1145017"/>
            <a:ext cx="1944687" cy="738664"/>
          </a:xfrm>
          <a:prstGeom prst="rect">
            <a:avLst/>
          </a:prstGeom>
          <a:solidFill>
            <a:srgbClr val="660066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Stratejik Yatırımların Teşviki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6810371" y="2296310"/>
            <a:ext cx="1974721" cy="3665207"/>
          </a:xfrm>
          <a:prstGeom prst="rect">
            <a:avLst/>
          </a:prstGeom>
          <a:solidFill>
            <a:srgbClr val="C9A4E4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08000" tIns="108000" rIns="108000" bIns="108000">
            <a:spAutoFit/>
          </a:bodyPr>
          <a:lstStyle/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KDV İstisnası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Gümrük Vergisi Muafiyeti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Vergi İndirimi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Sigorta Primi İşveren Hissesi Desteği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Yatırım Yeri Tahsisi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Faiz Desteği</a:t>
            </a:r>
          </a:p>
          <a:p>
            <a:pPr marL="273050" indent="-2730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tr-TR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KDV İadesi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190354" y="1172727"/>
            <a:ext cx="1962134" cy="738664"/>
          </a:xfrm>
          <a:prstGeom prst="rect">
            <a:avLst/>
          </a:prstGeom>
          <a:solidFill>
            <a:srgbClr val="00682F"/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Genel </a:t>
            </a:r>
          </a:p>
          <a:p>
            <a:pPr algn="ctr">
              <a:defRPr/>
            </a:pPr>
            <a:r>
              <a:rPr lang="tr-TR" sz="14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Teşvik Uygulamaları</a:t>
            </a:r>
          </a:p>
        </p:txBody>
      </p:sp>
      <p:sp>
        <p:nvSpPr>
          <p:cNvPr id="22" name="Unvan 1"/>
          <p:cNvSpPr txBox="1">
            <a:spLocks/>
          </p:cNvSpPr>
          <p:nvPr/>
        </p:nvSpPr>
        <p:spPr>
          <a:xfrm>
            <a:off x="1356292" y="415535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TEŞVİK SİSTEMİ VE DESTEK UNSURLARI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263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21512"/>
              </p:ext>
            </p:extLst>
          </p:nvPr>
        </p:nvGraphicFramePr>
        <p:xfrm>
          <a:off x="102142" y="1149484"/>
          <a:ext cx="8871624" cy="4817136"/>
        </p:xfrm>
        <a:graphic>
          <a:graphicData uri="http://schemas.openxmlformats.org/drawingml/2006/table">
            <a:tbl>
              <a:tblPr/>
              <a:tblGrid>
                <a:gridCol w="230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9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71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Destek Unsurları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Genel Teşvik Uygulamaları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Bölgesel Teşvik ve Öncelikli Yatırımlar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Büyük Ölçekli Yatırımların Teşviki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FFFF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Stratejik Yatırımların Teşviki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KDV İstisnası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Gümrük Vergisi Muafiyeti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Vergi İndirimi</a:t>
                      </a: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Sigorta Primi İşveren Hissesi Desteği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Yatırım Yeri Tahsisi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Faiz Desteği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8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KDV İadesi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8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  <a:sym typeface="Wingdings"/>
                        </a:rPr>
                        <a:t></a:t>
                      </a:r>
                      <a:endParaRPr lang="tr-TR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1356292" y="415535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DESTEK UNSURLARI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33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356292" y="415535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DESTEK UNSURLARI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2966379014"/>
              </p:ext>
            </p:extLst>
          </p:nvPr>
        </p:nvGraphicFramePr>
        <p:xfrm>
          <a:off x="175098" y="1015086"/>
          <a:ext cx="8838273" cy="1408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3158103850"/>
              </p:ext>
            </p:extLst>
          </p:nvPr>
        </p:nvGraphicFramePr>
        <p:xfrm>
          <a:off x="175098" y="2191683"/>
          <a:ext cx="8722159" cy="262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818967373"/>
              </p:ext>
            </p:extLst>
          </p:nvPr>
        </p:nvGraphicFramePr>
        <p:xfrm>
          <a:off x="219439" y="4480368"/>
          <a:ext cx="8532677" cy="1717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8B8D40B1-23AE-4E95-82F5-67FAAAC47EA3}"/>
              </a:ext>
            </a:extLst>
          </p:cNvPr>
          <p:cNvSpPr txBox="1"/>
          <p:nvPr/>
        </p:nvSpPr>
        <p:spPr>
          <a:xfrm>
            <a:off x="225083" y="6414329"/>
            <a:ext cx="641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*İmalat sektöründe inşaat harcamalarına 2019 yılında KDV iadesi</a:t>
            </a:r>
          </a:p>
        </p:txBody>
      </p:sp>
    </p:spTree>
    <p:extLst>
      <p:ext uri="{BB962C8B-B14F-4D97-AF65-F5344CB8AC3E}">
        <p14:creationId xmlns:p14="http://schemas.microsoft.com/office/powerpoint/2010/main" val="408328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356292" y="415535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DESTEK UNSURLARI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740792276"/>
              </p:ext>
            </p:extLst>
          </p:nvPr>
        </p:nvGraphicFramePr>
        <p:xfrm>
          <a:off x="85018" y="942752"/>
          <a:ext cx="9058982" cy="165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982621"/>
              </p:ext>
            </p:extLst>
          </p:nvPr>
        </p:nvGraphicFramePr>
        <p:xfrm>
          <a:off x="194169" y="2528211"/>
          <a:ext cx="8761147" cy="3537210"/>
        </p:xfrm>
        <a:graphic>
          <a:graphicData uri="http://schemas.openxmlformats.org/drawingml/2006/table">
            <a:tbl>
              <a:tblPr/>
              <a:tblGrid>
                <a:gridCol w="1354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3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2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2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54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Bölgeler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VERGİ İNDİRİMİ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Bölgesel Teşvik Uygulamaları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Büyük Ölçekli Yatırımların Teşviki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09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Yatırıma katkı oranı (%)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Kurumlar vergisi veya</a:t>
                      </a:r>
                    </a:p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gelir vergisi indirim</a:t>
                      </a:r>
                    </a:p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oranı (%)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A0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Yatırıma katkı oranı (%)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Kurumlar vergisi veya</a:t>
                      </a:r>
                    </a:p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gelir vergisi indirim</a:t>
                      </a:r>
                    </a:p>
                    <a:p>
                      <a:pPr algn="ctr"/>
                      <a:r>
                        <a:rPr kumimoji="0" lang="tr-TR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oranı (%)</a:t>
                      </a:r>
                    </a:p>
                  </a:txBody>
                  <a:tcPr marL="9389" marR="9389" marT="9388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BA0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III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80 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80 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10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</a:t>
                      </a:r>
                    </a:p>
                  </a:txBody>
                  <a:tcPr marL="10800" marR="10800" marT="10801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E8714D44-9B43-4438-BBE8-688A4BFCBA32}"/>
              </a:ext>
            </a:extLst>
          </p:cNvPr>
          <p:cNvSpPr txBox="1"/>
          <p:nvPr/>
        </p:nvSpPr>
        <p:spPr>
          <a:xfrm>
            <a:off x="225083" y="6414329"/>
            <a:ext cx="8239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i="1" dirty="0">
                <a:solidFill>
                  <a:srgbClr val="FF0000"/>
                </a:solidFill>
              </a:rPr>
              <a:t>*İmalat sektöründe 2019 yılında +15 yatırıma katkı oranı ilavesi; %100 vergi indirimi</a:t>
            </a:r>
          </a:p>
        </p:txBody>
      </p:sp>
    </p:spTree>
    <p:extLst>
      <p:ext uri="{BB962C8B-B14F-4D97-AF65-F5344CB8AC3E}">
        <p14:creationId xmlns:p14="http://schemas.microsoft.com/office/powerpoint/2010/main" val="294151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356292" y="415535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DESTEK UNSURLARI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3A8AB6E0-377C-428D-BD8E-F019B4CE42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6413560"/>
              </p:ext>
            </p:extLst>
          </p:nvPr>
        </p:nvGraphicFramePr>
        <p:xfrm>
          <a:off x="188684" y="886691"/>
          <a:ext cx="8955316" cy="1641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oup 112">
            <a:extLst>
              <a:ext uri="{FF2B5EF4-FFF2-40B4-BE49-F238E27FC236}">
                <a16:creationId xmlns:a16="http://schemas.microsoft.com/office/drawing/2014/main" id="{D30CA10D-1DDF-4D50-927A-6EB8AB37F4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99490"/>
              </p:ext>
            </p:extLst>
          </p:nvPr>
        </p:nvGraphicFramePr>
        <p:xfrm>
          <a:off x="178649" y="2401669"/>
          <a:ext cx="8923147" cy="3408290"/>
        </p:xfrm>
        <a:graphic>
          <a:graphicData uri="http://schemas.openxmlformats.org/drawingml/2006/table">
            <a:tbl>
              <a:tblPr/>
              <a:tblGrid>
                <a:gridCol w="1442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6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10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6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Bölgeler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Süre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588" marR="405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Destek Tavanı </a:t>
                      </a:r>
                      <a:b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(Sabit Yatırıma Oranı - %)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588" marR="405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6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Bölgesel Teşvik Uygulamaları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588" marR="405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Büyük Ölçekli Yatırımların Teşviki</a:t>
                      </a:r>
                      <a:endParaRPr kumimoji="0" lang="tr-T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0588" marR="40588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</a:t>
                      </a: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yıl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</a:t>
                      </a: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yıl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III</a:t>
                      </a: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yıl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</a:t>
                      </a: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yıl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yıl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8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</a:t>
                      </a:r>
                    </a:p>
                  </a:txBody>
                  <a:tcPr marL="40588" marR="40588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 yıl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Sınır Yok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Sınır Yok</a:t>
                      </a:r>
                    </a:p>
                  </a:txBody>
                  <a:tcPr marL="40588" marR="40588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50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75883"/>
              </p:ext>
            </p:extLst>
          </p:nvPr>
        </p:nvGraphicFramePr>
        <p:xfrm>
          <a:off x="271893" y="2399300"/>
          <a:ext cx="8654393" cy="4310010"/>
        </p:xfrm>
        <a:graphic>
          <a:graphicData uri="http://schemas.openxmlformats.org/drawingml/2006/table">
            <a:tbl>
              <a:tblPr/>
              <a:tblGrid>
                <a:gridCol w="146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0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0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12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71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Uygulamalar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Destek Oranı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Azami Destek Tutarı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(Bin TL)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070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TL Cinsi Kredi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Döviz Cinsi Kredi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1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521C78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Bölgesel Teşvik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III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Puan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1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IV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Puan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Puan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1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700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71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Puan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71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Ar-Ge ve Çevre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32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Stratejik Yatırımlar</a:t>
                      </a: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Puan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Yatırımın %5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Azami 50.000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44" marR="91444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203189946"/>
              </p:ext>
            </p:extLst>
          </p:nvPr>
        </p:nvGraphicFramePr>
        <p:xfrm>
          <a:off x="148204" y="822786"/>
          <a:ext cx="8900248" cy="1670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nvan 1"/>
          <p:cNvSpPr txBox="1">
            <a:spLocks/>
          </p:cNvSpPr>
          <p:nvPr/>
        </p:nvSpPr>
        <p:spPr>
          <a:xfrm>
            <a:off x="1356292" y="371993"/>
            <a:ext cx="7136544" cy="471156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tr-TR" sz="3200" b="1" kern="0" cap="none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DESTEK UNSURLARI</a:t>
            </a:r>
            <a:endParaRPr lang="en-US" sz="3200" b="1" kern="0" cap="none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62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B8A99D4-FBAD-4E3E-96FD-63852E0E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4" y="239148"/>
            <a:ext cx="8662967" cy="57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1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CC367D57-FD6B-4B31-90B9-D15DBDCB4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97" y="353332"/>
            <a:ext cx="8497708" cy="56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485</TotalTime>
  <Words>554</Words>
  <Application>Microsoft Office PowerPoint</Application>
  <PresentationFormat>Ekran Gösterisi (4:3)</PresentationFormat>
  <Paragraphs>191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Fatih AYDIN</cp:lastModifiedBy>
  <cp:revision>50</cp:revision>
  <dcterms:created xsi:type="dcterms:W3CDTF">2017-09-14T14:09:17Z</dcterms:created>
  <dcterms:modified xsi:type="dcterms:W3CDTF">2019-03-13T06:20:34Z</dcterms:modified>
</cp:coreProperties>
</file>